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57" autoAdjust="0"/>
  </p:normalViewPr>
  <p:slideViewPr>
    <p:cSldViewPr snapToGrid="0">
      <p:cViewPr varScale="1">
        <p:scale>
          <a:sx n="72" d="100"/>
          <a:sy n="72" d="100"/>
        </p:scale>
        <p:origin x="854" y="43"/>
      </p:cViewPr>
      <p:guideLst/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73B9F-50A0-4622-8B27-9EA7B86E7C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17B71-78E5-4F1B-8D85-573B8AAD3E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A5925-1F73-40BA-85C9-D3AC61ACF64E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5D993-102A-4921-A12E-E8E8D0285A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94975-3B91-4B9C-9498-7DA766AE14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0B77D-D561-4A25-8C29-51CAB365A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42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US" noProof="0" smtClean="0"/>
              <a:t>2/29/2020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945AC3A-7D9B-423E-A2BF-B883C9B2D241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7801452" y="1"/>
            <a:ext cx="4389120" cy="6675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524B29-B525-4E47-862B-FD57B403D539}"/>
              </a:ext>
            </a:extLst>
          </p:cNvPr>
          <p:cNvSpPr/>
          <p:nvPr userDrawn="1"/>
        </p:nvSpPr>
        <p:spPr>
          <a:xfrm>
            <a:off x="7804351" y="1"/>
            <a:ext cx="4386221" cy="667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1284" y="1"/>
            <a:ext cx="7815636" cy="667702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4C333A-735B-44F8-99E4-E73D8172DE3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69AA83-848B-4DFD-A644-A5D9CEFF95E3}"/>
              </a:ext>
            </a:extLst>
          </p:cNvPr>
          <p:cNvSpPr/>
          <p:nvPr userDrawn="1"/>
        </p:nvSpPr>
        <p:spPr>
          <a:xfrm>
            <a:off x="7804351" y="6678000"/>
            <a:ext cx="4224295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2880EF2-ACF9-4D66-99FF-99CB3F61BE99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3392" y="1962149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8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Graphic 11">
            <a:extLst>
              <a:ext uri="{FF2B5EF4-FFF2-40B4-BE49-F238E27FC236}">
                <a16:creationId xmlns:a16="http://schemas.microsoft.com/office/drawing/2014/main" id="{54BAE1D8-3DF8-48CA-92C4-2E2064E4A3C5}"/>
              </a:ext>
            </a:extLst>
          </p:cNvPr>
          <p:cNvSpPr/>
          <p:nvPr userDrawn="1"/>
        </p:nvSpPr>
        <p:spPr>
          <a:xfrm>
            <a:off x="8776606" y="3981146"/>
            <a:ext cx="3413965" cy="2695876"/>
          </a:xfrm>
          <a:custGeom>
            <a:avLst/>
            <a:gdLst>
              <a:gd name="connsiteX0" fmla="*/ 4121944 w 4124325"/>
              <a:gd name="connsiteY0" fmla="*/ 1555076 h 3257550"/>
              <a:gd name="connsiteX1" fmla="*/ 4118134 w 4124325"/>
              <a:gd name="connsiteY1" fmla="*/ 1533169 h 3257550"/>
              <a:gd name="connsiteX2" fmla="*/ 2782729 w 4124325"/>
              <a:gd name="connsiteY2" fmla="*/ 39649 h 3257550"/>
              <a:gd name="connsiteX3" fmla="*/ 2108359 w 4124325"/>
              <a:gd name="connsiteY3" fmla="*/ 2436139 h 3257550"/>
              <a:gd name="connsiteX4" fmla="*/ 1262539 w 4124325"/>
              <a:gd name="connsiteY4" fmla="*/ 1310284 h 3257550"/>
              <a:gd name="connsiteX5" fmla="*/ 717709 w 4124325"/>
              <a:gd name="connsiteY5" fmla="*/ 2358986 h 3257550"/>
              <a:gd name="connsiteX6" fmla="*/ 7144 w 4124325"/>
              <a:gd name="connsiteY6" fmla="*/ 3257194 h 3257550"/>
              <a:gd name="connsiteX7" fmla="*/ 4075271 w 4124325"/>
              <a:gd name="connsiteY7" fmla="*/ 3257194 h 3257550"/>
              <a:gd name="connsiteX8" fmla="*/ 4122896 w 4124325"/>
              <a:gd name="connsiteY8" fmla="*/ 3201949 h 3257550"/>
              <a:gd name="connsiteX9" fmla="*/ 4122896 w 4124325"/>
              <a:gd name="connsiteY9" fmla="*/ 1555076 h 3257550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068127 w 4207192"/>
              <a:gd name="connsiteY9" fmla="*/ 3250050 h 3286245"/>
              <a:gd name="connsiteX10" fmla="*/ 4207192 w 4207192"/>
              <a:gd name="connsiteY10" fmla="*/ 3286245 h 3286245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207192 w 4207192"/>
              <a:gd name="connsiteY9" fmla="*/ 3286245 h 3286245"/>
              <a:gd name="connsiteX0" fmla="*/ 4115752 w 4115752"/>
              <a:gd name="connsiteY0" fmla="*/ 3194805 h 3250050"/>
              <a:gd name="connsiteX1" fmla="*/ 4115752 w 4115752"/>
              <a:gd name="connsiteY1" fmla="*/ 1547932 h 3250050"/>
              <a:gd name="connsiteX2" fmla="*/ 4114800 w 4115752"/>
              <a:gd name="connsiteY2" fmla="*/ 1547932 h 3250050"/>
              <a:gd name="connsiteX3" fmla="*/ 4110990 w 4115752"/>
              <a:gd name="connsiteY3" fmla="*/ 1526025 h 3250050"/>
              <a:gd name="connsiteX4" fmla="*/ 2775585 w 4115752"/>
              <a:gd name="connsiteY4" fmla="*/ 32505 h 3250050"/>
              <a:gd name="connsiteX5" fmla="*/ 2101215 w 4115752"/>
              <a:gd name="connsiteY5" fmla="*/ 2428995 h 3250050"/>
              <a:gd name="connsiteX6" fmla="*/ 1255395 w 4115752"/>
              <a:gd name="connsiteY6" fmla="*/ 1303140 h 3250050"/>
              <a:gd name="connsiteX7" fmla="*/ 710565 w 4115752"/>
              <a:gd name="connsiteY7" fmla="*/ 2351842 h 3250050"/>
              <a:gd name="connsiteX8" fmla="*/ 0 w 4115752"/>
              <a:gd name="connsiteY8" fmla="*/ 3250050 h 3250050"/>
              <a:gd name="connsiteX0" fmla="*/ 4115752 w 4115752"/>
              <a:gd name="connsiteY0" fmla="*/ 1547932 h 3250050"/>
              <a:gd name="connsiteX1" fmla="*/ 4114800 w 4115752"/>
              <a:gd name="connsiteY1" fmla="*/ 1547932 h 3250050"/>
              <a:gd name="connsiteX2" fmla="*/ 4110990 w 4115752"/>
              <a:gd name="connsiteY2" fmla="*/ 1526025 h 3250050"/>
              <a:gd name="connsiteX3" fmla="*/ 2775585 w 4115752"/>
              <a:gd name="connsiteY3" fmla="*/ 32505 h 3250050"/>
              <a:gd name="connsiteX4" fmla="*/ 2101215 w 4115752"/>
              <a:gd name="connsiteY4" fmla="*/ 2428995 h 3250050"/>
              <a:gd name="connsiteX5" fmla="*/ 1255395 w 4115752"/>
              <a:gd name="connsiteY5" fmla="*/ 1303140 h 3250050"/>
              <a:gd name="connsiteX6" fmla="*/ 710565 w 4115752"/>
              <a:gd name="connsiteY6" fmla="*/ 2351842 h 3250050"/>
              <a:gd name="connsiteX7" fmla="*/ 0 w 4115752"/>
              <a:gd name="connsiteY7" fmla="*/ 3250050 h 325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15752" h="3250050">
                <a:moveTo>
                  <a:pt x="4115752" y="1547932"/>
                </a:moveTo>
                <a:lnTo>
                  <a:pt x="4114800" y="1547932"/>
                </a:lnTo>
                <a:cubicBezTo>
                  <a:pt x="4114800" y="1540312"/>
                  <a:pt x="4113847" y="1532692"/>
                  <a:pt x="4110990" y="1526025"/>
                </a:cubicBezTo>
                <a:cubicBezTo>
                  <a:pt x="4060507" y="1391722"/>
                  <a:pt x="3224212" y="-249435"/>
                  <a:pt x="2775585" y="32505"/>
                </a:cubicBezTo>
                <a:cubicBezTo>
                  <a:pt x="2375535" y="283965"/>
                  <a:pt x="2629852" y="2428995"/>
                  <a:pt x="2101215" y="2428995"/>
                </a:cubicBezTo>
                <a:cubicBezTo>
                  <a:pt x="1784985" y="2428995"/>
                  <a:pt x="1670685" y="1303140"/>
                  <a:pt x="1255395" y="1303140"/>
                </a:cubicBezTo>
                <a:cubicBezTo>
                  <a:pt x="1037272" y="1303140"/>
                  <a:pt x="710565" y="1554600"/>
                  <a:pt x="710565" y="2351842"/>
                </a:cubicBezTo>
                <a:cubicBezTo>
                  <a:pt x="710565" y="3149085"/>
                  <a:pt x="0" y="3250050"/>
                  <a:pt x="0" y="3250050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4E860F-437F-442E-898C-244A0DD5D765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F9123-1F0C-4BD2-8233-FEE5B2A4661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E8981-59A6-4480-80A6-5619C220178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5302A3D4-CF60-41AF-924C-B30D3FD997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8FCF-8FC7-49D2-9516-7662294E35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208B4-CFD5-4FAE-9519-74EFAC0B03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ED074E-AB07-44D1-8B4E-189EAEF798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01D44B-9877-40D1-B788-EE3BFD57C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B83C35-D975-48B4-8E79-AB7A1A80D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799832" cy="66751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7E187E-6082-49C3-B795-CC4321FE39F8}"/>
              </a:ext>
            </a:extLst>
          </p:cNvPr>
          <p:cNvSpPr/>
          <p:nvPr userDrawn="1"/>
        </p:nvSpPr>
        <p:spPr>
          <a:xfrm>
            <a:off x="6671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FF6A8-5ABD-4191-81E4-C9F86380A5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27D1E-1708-4D17-AB85-058EE0C347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gradFill>
            <a:gsLst>
              <a:gs pos="82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529A18-E6EB-4081-B804-B2FCF5287D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94400" y="6678000"/>
            <a:ext cx="597600" cy="144000"/>
          </a:xfrm>
        </p:spPr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834" y="2481141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CDBDF0B-F377-47FD-9DA1-C3BDA7C1D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/>
        </p:nvSpPr>
        <p:spPr>
          <a:xfrm flipH="1">
            <a:off x="-1428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4150" y="1"/>
            <a:ext cx="4387850" cy="667948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5A87C21-15CD-48D8-B583-89B110156879}"/>
              </a:ext>
            </a:extLst>
          </p:cNvPr>
          <p:cNvSpPr/>
          <p:nvPr userDrawn="1"/>
        </p:nvSpPr>
        <p:spPr>
          <a:xfrm>
            <a:off x="7804351" y="0"/>
            <a:ext cx="4386221" cy="66770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27752" y="4320000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5092E684-C621-4F92-A05A-A167EEF4627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57037" y="4320000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6958D132-F2A9-41E1-BDD8-067D52CE5F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7752" y="2395565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88FD4DB-5089-4686-B4F7-A26163146C9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057037" y="2395565"/>
            <a:ext cx="1800000" cy="1800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324023AF-AB97-4B60-86FA-5DC8DA1B5C4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27752" y="471129"/>
            <a:ext cx="1800000" cy="1800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210F231-568A-4348-B33F-9EBB4A5CF9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057037" y="471129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</p:spTree>
    <p:extLst>
      <p:ext uri="{BB962C8B-B14F-4D97-AF65-F5344CB8AC3E}">
        <p14:creationId xmlns:p14="http://schemas.microsoft.com/office/powerpoint/2010/main" val="244511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980000"/>
            <a:ext cx="5580000" cy="41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Left Header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A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980000"/>
            <a:ext cx="5580000" cy="41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Right Header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AC535-CCE6-472A-BA3D-DDE92DFF0E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2F890-EB29-4A5B-A499-BB0FC04447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67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A41AC-399F-4B25-A28A-F7679843C3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Caption">
            <a:extLst>
              <a:ext uri="{FF2B5EF4-FFF2-40B4-BE49-F238E27FC236}">
                <a16:creationId xmlns:a16="http://schemas.microsoft.com/office/drawing/2014/main" id="{E1C65CF6-B529-468F-B46C-1D1C2E71A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845FB-DCB7-4844-B346-98986ADF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6780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Your Video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7EBDA-221D-4CBD-8DBF-E03A370015D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508FC-366E-44DA-80A8-28048E1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11E4563-E2FC-4D6F-B759-AB4FB77D2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799832" cy="667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2FE8913-A018-418C-99FB-2DF342B9B5A0}"/>
              </a:ext>
            </a:extLst>
          </p:cNvPr>
          <p:cNvSpPr/>
          <p:nvPr userDrawn="1"/>
        </p:nvSpPr>
        <p:spPr>
          <a:xfrm>
            <a:off x="0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F7702AD-1968-4CE6-BC7C-02C0637069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4862" y="3032684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 userDrawn="1"/>
        </p:nvSpPr>
        <p:spPr>
          <a:xfrm>
            <a:off x="1774391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5" name="Name">
            <a:extLst>
              <a:ext uri="{FF2B5EF4-FFF2-40B4-BE49-F238E27FC236}">
                <a16:creationId xmlns:a16="http://schemas.microsoft.com/office/drawing/2014/main" id="{B8C48821-0D90-416C-873E-50587E8A0C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4861" y="4741677"/>
            <a:ext cx="3756943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  <a:endParaRPr lang="en-US" dirty="0"/>
          </a:p>
        </p:txBody>
      </p:sp>
      <p:sp>
        <p:nvSpPr>
          <p:cNvPr id="16" name="Email">
            <a:extLst>
              <a:ext uri="{FF2B5EF4-FFF2-40B4-BE49-F238E27FC236}">
                <a16:creationId xmlns:a16="http://schemas.microsoft.com/office/drawing/2014/main" id="{42450180-8D19-405E-97F0-2A309B58D0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8990" y="5147137"/>
            <a:ext cx="3462814" cy="252000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Email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37F23B-0C4D-4D27-BF83-0B10D1CFFDCD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9551A1-FBAD-4CC8-AA99-F9F4D4281782}"/>
              </a:ext>
            </a:extLst>
          </p:cNvPr>
          <p:cNvSpPr/>
          <p:nvPr userDrawn="1"/>
        </p:nvSpPr>
        <p:spPr>
          <a:xfrm>
            <a:off x="7804351" y="6678000"/>
            <a:ext cx="4224296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F695C6B-DBEE-447E-B106-7351E00BD0AF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A38929-6316-4332-83F8-9E95386C7C42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7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1CC9B96F-1A0A-4B16-BDF7-48B289CD53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20000"/>
            <a:ext cx="114732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8FCAA-94B1-47BD-AD46-123D3404BB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11CEA-C130-40E5-A858-8D4FE6E586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99CE02-8616-40B2-85FF-B06E192752AB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3DF8E0-6324-45B7-8B0A-24383EF1B915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US" sz="1000" noProof="1">
                <a:latin typeface="+mn-lt"/>
              </a:rPr>
              <a:t>Jens Martensson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E718F-2F10-41F1-8E9F-18DD53EF065F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483329"/>
            <a:ext cx="2378438" cy="187367"/>
          </a:xfrm>
          <a:prstGeom prst="rect">
            <a:avLst/>
          </a:prstGeom>
          <a:gradFill>
            <a:gsLst>
              <a:gs pos="82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0"/>
          </a:gradFill>
        </p:spPr>
        <p:txBody>
          <a:bodyPr vert="horz" lIns="3600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4400" y="6678000"/>
            <a:ext cx="597600" cy="144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</a:gradFill>
        </p:spPr>
        <p:txBody>
          <a:bodyPr vert="horz" lIns="0" tIns="0" rIns="72000" bIns="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3" r:id="rId4"/>
    <p:sldLayoutId id="2147483656" r:id="rId5"/>
    <p:sldLayoutId id="2147483660" r:id="rId6"/>
    <p:sldLayoutId id="2147483661" r:id="rId7"/>
    <p:sldLayoutId id="2147483664" r:id="rId8"/>
    <p:sldLayoutId id="2147483650" r:id="rId9"/>
    <p:sldLayoutId id="2147483652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gov.sg/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Applied Data Science Capstone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7"/>
            <a:ext cx="3907103" cy="1259211"/>
          </a:xfrm>
        </p:spPr>
        <p:txBody>
          <a:bodyPr/>
          <a:lstStyle/>
          <a:p>
            <a:r>
              <a:rPr lang="en-US" noProof="1"/>
              <a:t>Opening a restaurant in Singapore</a:t>
            </a:r>
          </a:p>
          <a:p>
            <a:r>
              <a:rPr lang="en-US" noProof="1"/>
              <a:t>By Thet Paing Htet</a:t>
            </a:r>
          </a:p>
          <a:p>
            <a:r>
              <a:rPr lang="en-US" noProof="1"/>
              <a:t>February 2020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B17638D-56AE-48AD-96C8-EE46229C7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 descr="space radar outline">
            <a:extLst>
              <a:ext uri="{FF2B5EF4-FFF2-40B4-BE49-F238E27FC236}">
                <a16:creationId xmlns:a16="http://schemas.microsoft.com/office/drawing/2014/main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Picture Placeholder 8" descr="Person in space suite in space ship">
            <a:extLst>
              <a:ext uri="{FF2B5EF4-FFF2-40B4-BE49-F238E27FC236}">
                <a16:creationId xmlns:a16="http://schemas.microsoft.com/office/drawing/2014/main" id="{02EAB7FB-AEBA-41BC-B1D7-A4B080684C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23ED4-FF4A-4493-B2C9-A41497931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Business Problem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FE7C1-1EDB-4889-A7C2-96C26DFA1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2400" dirty="0"/>
              <a:t>Location of the restaurant is one of the most important decisions that will determine whether the restaurant will be a success or a failure</a:t>
            </a:r>
          </a:p>
          <a:p>
            <a:r>
              <a:rPr lang="en-SG" sz="2400" dirty="0"/>
              <a:t>Objective : To analyse and select the best locations in the Singapore to open a new restaurant. </a:t>
            </a:r>
          </a:p>
          <a:p>
            <a:r>
              <a:rPr lang="en-SG" sz="2400" dirty="0"/>
              <a:t>This project is timely as the city is currently suffering from oversupply of restaurant.</a:t>
            </a:r>
          </a:p>
          <a:p>
            <a:r>
              <a:rPr lang="en-SG" sz="2400" dirty="0"/>
              <a:t>Business question</a:t>
            </a:r>
          </a:p>
          <a:p>
            <a:pPr lvl="1"/>
            <a:r>
              <a:rPr lang="en-SG" sz="2400" dirty="0"/>
              <a:t>In the Singapore , if a property developer is looking to open a new restaurant, where would you recommend that they open it?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607E3-3FD8-4E38-A882-279CF3EED77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77953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707E0-C64D-417B-9B3C-1E678DB5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8C0EE-EDA5-4875-A75B-DDAFCDB36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400" y="1539000"/>
            <a:ext cx="11473200" cy="4500000"/>
          </a:xfrm>
        </p:spPr>
        <p:txBody>
          <a:bodyPr/>
          <a:lstStyle/>
          <a:p>
            <a:r>
              <a:rPr lang="en-SG" sz="2400" dirty="0"/>
              <a:t>Data required </a:t>
            </a:r>
          </a:p>
          <a:p>
            <a:pPr lvl="1"/>
            <a:r>
              <a:rPr lang="en-SG" sz="2400" dirty="0"/>
              <a:t>List of Town in Singapore</a:t>
            </a:r>
          </a:p>
          <a:p>
            <a:pPr lvl="1"/>
            <a:r>
              <a:rPr lang="en-SG" sz="2400" dirty="0"/>
              <a:t>Latitude and longitude coordinates of the townships</a:t>
            </a:r>
          </a:p>
          <a:p>
            <a:pPr lvl="1"/>
            <a:r>
              <a:rPr lang="en-SG" sz="2400" dirty="0"/>
              <a:t>Venue data , particularly data related to restaurants</a:t>
            </a:r>
          </a:p>
          <a:p>
            <a:pPr lvl="1"/>
            <a:endParaRPr lang="en-SG" sz="2400" dirty="0"/>
          </a:p>
          <a:p>
            <a:pPr lvl="1"/>
            <a:r>
              <a:rPr lang="en-SG" sz="2400" dirty="0"/>
              <a:t>Sources of data</a:t>
            </a:r>
          </a:p>
          <a:p>
            <a:pPr lvl="2"/>
            <a:r>
              <a:rPr lang="en-SG" sz="2400" dirty="0"/>
              <a:t>Singapore Open Data Website (</a:t>
            </a:r>
            <a:r>
              <a:rPr lang="en-SG" sz="2400" dirty="0">
                <a:hlinkClick r:id="rId2"/>
              </a:rPr>
              <a:t>https://data.gov.sg/</a:t>
            </a:r>
            <a:r>
              <a:rPr lang="en-SG" sz="2400" dirty="0"/>
              <a:t>)</a:t>
            </a:r>
          </a:p>
          <a:p>
            <a:pPr lvl="2"/>
            <a:r>
              <a:rPr lang="en-SG" sz="2400" dirty="0"/>
              <a:t>Foursquare Data API for venue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29395-BFA8-4E5E-9300-33BA43752A7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1765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33CF7-F8BA-4962-B623-8EEBA2F5E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Methodology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0C0570-57D6-40DA-B5DA-6A40B8979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2400" dirty="0"/>
              <a:t>Web Scraping Wikipedia page for neighbourhoods list</a:t>
            </a:r>
          </a:p>
          <a:p>
            <a:r>
              <a:rPr lang="en-SG" sz="2400" dirty="0"/>
              <a:t>Get latitude and longitude coordinates using Geocoder</a:t>
            </a:r>
          </a:p>
          <a:p>
            <a:r>
              <a:rPr lang="en-SG" sz="2400" dirty="0"/>
              <a:t>User Foursquare API to get venue data</a:t>
            </a:r>
          </a:p>
          <a:p>
            <a:r>
              <a:rPr lang="en-SG" sz="2400" dirty="0"/>
              <a:t>Group data by neighbourhood and taking the mean of the frequency of occurrence of each venue category </a:t>
            </a:r>
          </a:p>
          <a:p>
            <a:r>
              <a:rPr lang="en-SG" sz="2400" dirty="0"/>
              <a:t>Filter venue category by Restaurants </a:t>
            </a:r>
          </a:p>
          <a:p>
            <a:r>
              <a:rPr lang="en-SG" sz="2400" dirty="0"/>
              <a:t>Perform clustering on the data by using k-means clustering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FBF84-DDCB-436F-82E5-0F545E83FEC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19840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20829-4549-4798-9CF5-E0927A082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30B62-E004-4D82-ABB2-91AAEB214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2400" dirty="0"/>
              <a:t>Categorized the neighbourhoods into 3 clusters: </a:t>
            </a:r>
          </a:p>
          <a:p>
            <a:pPr lvl="1"/>
            <a:r>
              <a:rPr lang="en-SG" sz="2400" dirty="0"/>
              <a:t>Cluster 0 : Townships with high concentration of restaurants </a:t>
            </a:r>
          </a:p>
          <a:p>
            <a:pPr lvl="1"/>
            <a:r>
              <a:rPr lang="en-SG" sz="2400" dirty="0"/>
              <a:t>Cluster 1 : Townships with low number of restaurants </a:t>
            </a:r>
          </a:p>
          <a:p>
            <a:pPr lvl="1"/>
            <a:r>
              <a:rPr lang="en-SG" sz="2400" dirty="0"/>
              <a:t>Cluster 2 :Townships with moderate number of restaurants</a:t>
            </a:r>
          </a:p>
          <a:p>
            <a:pPr lvl="1"/>
            <a:endParaRPr lang="en-S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D46749-6F1A-432D-A084-CCBCF57D5F5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5</a:t>
            </a:fld>
            <a:endParaRPr lang="en-US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70525A-ACCA-41C6-90E5-0C4C73962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009" y="3799929"/>
            <a:ext cx="4395391" cy="259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25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1B9B1-9B52-465F-BABB-439E4240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5040E-0815-4F0C-AB5C-1B36B9B2A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Most of the restaurants are concentrated in the area where most of the households are located </a:t>
            </a:r>
          </a:p>
          <a:p>
            <a:r>
              <a:rPr lang="en-US" sz="2400" dirty="0"/>
              <a:t>Highest number in cluster 0 and moderate number in cluster 2 </a:t>
            </a:r>
          </a:p>
          <a:p>
            <a:r>
              <a:rPr lang="en-US" sz="2400" dirty="0"/>
              <a:t> Cluster 1 has very low number of restaurants in the Townships </a:t>
            </a:r>
          </a:p>
          <a:p>
            <a:r>
              <a:rPr lang="en-US" sz="2400" dirty="0"/>
              <a:t>Oversupply of restaurants mostly happened in the area where most of the households are located , with the suburb area still have very few restaurants </a:t>
            </a:r>
            <a:endParaRPr lang="en-SG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B6551-0AB8-4EEA-AE6A-5F28249957D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589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1F16-B270-4039-9CFA-43927CCB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Recommendation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54A54-4C25-46E5-A9B5-67B6FA511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sz="2400" dirty="0"/>
          </a:p>
          <a:p>
            <a:r>
              <a:rPr lang="en-US" sz="2400" dirty="0"/>
              <a:t>Open new restaurants in Townships in cluster 1 with little to no competition</a:t>
            </a:r>
          </a:p>
          <a:p>
            <a:r>
              <a:rPr lang="en-US" sz="2400" dirty="0"/>
              <a:t>•Can also open in townships in cluster 2 with moderate competition if have unique selling propositions to stand out from the competition</a:t>
            </a:r>
          </a:p>
          <a:p>
            <a:r>
              <a:rPr lang="en-US" sz="2400" dirty="0"/>
              <a:t>•Avoid townships in cluster 2, already high concentration of restaurants and intense competition</a:t>
            </a:r>
          </a:p>
          <a:p>
            <a:endParaRPr lang="en-SG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FFB666-051D-40DC-9FE2-23656376F73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65824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9CA52-7F2B-467A-A937-9E269A676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29128D-F4A3-44D6-AC9A-CEF4B541E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sz="2400" dirty="0"/>
          </a:p>
          <a:p>
            <a:r>
              <a:rPr lang="en-US" sz="2400" dirty="0"/>
              <a:t>Answer to business question: The townships in cluster 2 are the most preferred locations to open a new restaurants</a:t>
            </a:r>
          </a:p>
          <a:p>
            <a:r>
              <a:rPr lang="en-US" sz="2400" dirty="0"/>
              <a:t>•Findings of this project will help the relevant stakeholders to capitalize on the opportunities on high potential locations while avoiding overcrowded areas in their decisions to open a new restaurants</a:t>
            </a:r>
            <a:endParaRPr lang="en-SG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4AEE44-9F97-4814-86F6-C3CE0587D81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40732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9C2DA49-EB13-4FD7-B503-ADDBA763EB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8916" b="8916"/>
          <a:stretch>
            <a:fillRect/>
          </a:stretch>
        </p:blipFill>
        <p:spPr>
          <a:xfrm>
            <a:off x="1" y="-63000"/>
            <a:ext cx="12191999" cy="68850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F265DA-2C7F-4DD1-9176-1321A2EA5A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9</a:t>
            </a:fld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0C38F0-F38D-4D5A-B673-80807C080D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374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B6CD9"/>
      </a:accent2>
      <a:accent3>
        <a:srgbClr val="0C3DF8"/>
      </a:accent3>
      <a:accent4>
        <a:srgbClr val="F2194A"/>
      </a:accent4>
      <a:accent5>
        <a:srgbClr val="0CF8B6"/>
      </a:accent5>
      <a:accent6>
        <a:srgbClr val="BDB313"/>
      </a:accent6>
      <a:hlink>
        <a:srgbClr val="00B0F0"/>
      </a:hlink>
      <a:folHlink>
        <a:srgbClr val="00B0F0"/>
      </a:folHlink>
    </a:clrScheme>
    <a:fontScheme name="Custom 162">
      <a:majorFont>
        <a:latin typeface="Tw Cen MT"/>
        <a:ea typeface=""/>
        <a:cs typeface=""/>
      </a:majorFont>
      <a:minorFont>
        <a:latin typeface="Lucida Sans Typewri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78043420_Science fair presentation_RVA_v3.potx" id="{29D4BD8F-7488-49D9-BFBB-7DF8C2B0292D}" vid="{799E8309-D02B-4451-A1B1-915D5FF07E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fair presentation</Template>
  <TotalTime>0</TotalTime>
  <Words>411</Words>
  <Application>Microsoft Office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Lucida Sans Typewriter</vt:lpstr>
      <vt:lpstr>Times New Roman</vt:lpstr>
      <vt:lpstr>Tw Cen MT</vt:lpstr>
      <vt:lpstr>Office Theme</vt:lpstr>
      <vt:lpstr>Applied Data Science Capstone</vt:lpstr>
      <vt:lpstr>Business Problem</vt:lpstr>
      <vt:lpstr>Data</vt:lpstr>
      <vt:lpstr>Methodology </vt:lpstr>
      <vt:lpstr>Results</vt:lpstr>
      <vt:lpstr>Discussion</vt:lpstr>
      <vt:lpstr>Recommendation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2020-02-29T06:25:33Z</dcterms:created>
  <dcterms:modified xsi:type="dcterms:W3CDTF">2020-02-29T07:16:58Z</dcterms:modified>
</cp:coreProperties>
</file>